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57" r:id="rId4"/>
    <p:sldId id="267" r:id="rId5"/>
    <p:sldId id="258" r:id="rId6"/>
    <p:sldId id="259" r:id="rId7"/>
    <p:sldId id="262" r:id="rId8"/>
    <p:sldId id="261" r:id="rId9"/>
    <p:sldId id="260" r:id="rId10"/>
    <p:sldId id="263" r:id="rId11"/>
    <p:sldId id="264" r:id="rId12"/>
    <p:sldId id="265" r:id="rId13"/>
    <p:sldId id="266" r:id="rId14"/>
    <p:sldId id="268" r:id="rId1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46" d="100"/>
          <a:sy n="46" d="100"/>
        </p:scale>
        <p:origin x="78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21229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13710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35198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487893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2229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211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0221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63318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6263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53425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6347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4158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2829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8488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9804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76537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466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37486E9-4E64-47E0-91BC-5108E572AF04}" type="datetimeFigureOut">
              <a:rPr lang="es-MX" smtClean="0"/>
              <a:t>25/07/2016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50133A1-6F2F-4FB6-83A8-A32A4FD0A17E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87052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es.wikipedia.org/w/index.php?title=C%C3%B6lln&amp;action=edit&amp;redlink=1" TargetMode="External"/><Relationship Id="rId13" Type="http://schemas.openxmlformats.org/officeDocument/2006/relationships/hyperlink" Target="https://es.wikipedia.org/wiki/Sacro_Imperio_Romano_Germ%C3%A1nico" TargetMode="External"/><Relationship Id="rId3" Type="http://schemas.openxmlformats.org/officeDocument/2006/relationships/image" Target="../media/image8.jpeg"/><Relationship Id="rId7" Type="http://schemas.openxmlformats.org/officeDocument/2006/relationships/hyperlink" Target="https://es.wikipedia.org/wiki/Berl%C3%ADn" TargetMode="External"/><Relationship Id="rId12" Type="http://schemas.openxmlformats.org/officeDocument/2006/relationships/hyperlink" Target="https://es.wikipedia.org/wiki/Margraviato_de_Brandeburgo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es.wikipedia.org/wiki/A%C3%B1os_1200" TargetMode="External"/><Relationship Id="rId11" Type="http://schemas.openxmlformats.org/officeDocument/2006/relationships/hyperlink" Target="https://es.wikipedia.org/wiki/1415" TargetMode="External"/><Relationship Id="rId5" Type="http://schemas.openxmlformats.org/officeDocument/2006/relationships/image" Target="../media/image10.jpeg"/><Relationship Id="rId10" Type="http://schemas.openxmlformats.org/officeDocument/2006/relationships/hyperlink" Target="https://es.wikipedia.org/wiki/1307" TargetMode="External"/><Relationship Id="rId4" Type="http://schemas.openxmlformats.org/officeDocument/2006/relationships/image" Target="../media/image9.jpeg"/><Relationship Id="rId9" Type="http://schemas.openxmlformats.org/officeDocument/2006/relationships/hyperlink" Target="https://es.wikipedia.org/wiki/Isla_de_los_museos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8104" y="838858"/>
            <a:ext cx="4886092" cy="4102964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9623" y="865647"/>
            <a:ext cx="4889416" cy="4102964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7147333" y="5841153"/>
            <a:ext cx="460102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dirty="0" smtClean="0"/>
              <a:t>Sacro Imperio Romano Germánico hacia 1630. </a:t>
            </a:r>
          </a:p>
          <a:p>
            <a:pPr algn="ctr"/>
            <a:r>
              <a:rPr lang="es-MX" dirty="0" smtClean="0"/>
              <a:t>Sobre las fronteras de los Estados actuales.</a:t>
            </a:r>
            <a:endParaRPr lang="es-MX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9948" y="838858"/>
            <a:ext cx="2419350" cy="188595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679385" y="-24784"/>
            <a:ext cx="11070723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4800" b="1" cap="none" spc="0" dirty="0" smtClean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Sacro imperio Romano Germánico - I Reich</a:t>
            </a:r>
            <a:endParaRPr lang="es-ES" sz="4800" b="1" cap="none" spc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1501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858594"/>
          </a:xfrm>
          <a:prstGeom prst="rect">
            <a:avLst/>
          </a:prstGeom>
        </p:spPr>
      </p:pic>
      <p:pic>
        <p:nvPicPr>
          <p:cNvPr id="3" name="Picture 10" descr="https://static.iris.net.co/semana/upload/images/2014/11/1/407715_122529_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2015" y="0"/>
            <a:ext cx="5769985" cy="302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7502023" y="4887070"/>
            <a:ext cx="454483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err="1" smtClean="0">
                <a:ln w="38100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Berliner</a:t>
            </a:r>
            <a:r>
              <a:rPr lang="es-ES" sz="5400" b="1" cap="none" spc="0" dirty="0" smtClean="0">
                <a:ln w="38100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r>
              <a:rPr lang="es-ES" sz="5400" b="1" cap="none" spc="0" dirty="0" err="1" smtClean="0">
                <a:ln w="38100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Mauer</a:t>
            </a:r>
            <a:endParaRPr lang="es-ES" sz="5400" b="1" cap="none" spc="0" dirty="0" smtClean="0">
              <a:ln w="38100">
                <a:solidFill>
                  <a:srgbClr val="C00000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  <a:p>
            <a:pPr algn="ctr"/>
            <a:r>
              <a:rPr lang="es-ES" sz="5400" b="1" dirty="0" smtClean="0">
                <a:ln w="38100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Muro de Berlín</a:t>
            </a:r>
            <a:endParaRPr lang="es-ES" sz="5400" b="1" cap="none" spc="0" dirty="0">
              <a:ln w="38100">
                <a:solidFill>
                  <a:schemeClr val="bg1"/>
                </a:solidFill>
                <a:prstDash val="solid"/>
              </a:ln>
              <a:solidFill>
                <a:srgbClr val="FF0000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59617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/>
          <p:cNvSpPr/>
          <p:nvPr/>
        </p:nvSpPr>
        <p:spPr>
          <a:xfrm>
            <a:off x="291834" y="123409"/>
            <a:ext cx="617669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i="0" u="none" strike="noStrike" baseline="0" dirty="0" smtClean="0">
                <a:latin typeface="FreeSerifBold"/>
              </a:rPr>
              <a:t>Fin de la ocupación y reunificación</a:t>
            </a:r>
            <a:endParaRPr lang="es-MX" sz="2800" dirty="0"/>
          </a:p>
        </p:txBody>
      </p:sp>
      <p:sp>
        <p:nvSpPr>
          <p:cNvPr id="3" name="Rectángulo 2"/>
          <p:cNvSpPr/>
          <p:nvPr/>
        </p:nvSpPr>
        <p:spPr>
          <a:xfrm>
            <a:off x="8765829" y="123409"/>
            <a:ext cx="277992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i="0" u="none" strike="noStrike" baseline="0" dirty="0" smtClean="0">
                <a:latin typeface="FreeSerifBold"/>
              </a:rPr>
              <a:t>Caída del muro</a:t>
            </a:r>
            <a:endParaRPr lang="es-MX" sz="2800" dirty="0"/>
          </a:p>
        </p:txBody>
      </p:sp>
      <p:sp>
        <p:nvSpPr>
          <p:cNvPr id="4" name="Rectángulo 3"/>
          <p:cNvSpPr/>
          <p:nvPr/>
        </p:nvSpPr>
        <p:spPr>
          <a:xfrm>
            <a:off x="5283200" y="4888637"/>
            <a:ext cx="660554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En septiembre de </a:t>
            </a:r>
            <a:r>
              <a:rPr lang="es-MX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1990</a:t>
            </a:r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, un mes antes de la reunificación alemana, las cuatro potencias aliadas y los dos Estados alemanes firmaron un tratado en Moscú </a:t>
            </a:r>
            <a:b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</a:br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(Tratado Dos más Cuatro) que ponía fin a los derechos y las responsabilidades de los poderes aliados respecto a Alemania</a:t>
            </a:r>
            <a:endParaRPr lang="es-MX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89" y="826921"/>
            <a:ext cx="3778578" cy="4857516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91834" y="5765800"/>
            <a:ext cx="484622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600" b="0" i="1" u="none" strike="noStrike" baseline="0" dirty="0" smtClean="0">
                <a:solidFill>
                  <a:srgbClr val="000000"/>
                </a:solidFill>
                <a:latin typeface="FreeSerifItalic-Identity-H"/>
              </a:rPr>
              <a:t>Mapa de la división en </a:t>
            </a:r>
            <a:r>
              <a:rPr lang="es-MX" sz="1600" b="0" i="1" u="none" strike="noStrike" baseline="0" dirty="0" smtClean="0">
                <a:solidFill>
                  <a:srgbClr val="450000"/>
                </a:solidFill>
                <a:latin typeface="FreeSerifItalic-Identity-H"/>
              </a:rPr>
              <a:t>Alemania Occidental </a:t>
            </a:r>
            <a:br>
              <a:rPr lang="es-MX" sz="1600" b="0" i="1" u="none" strike="noStrike" baseline="0" dirty="0" smtClean="0">
                <a:solidFill>
                  <a:srgbClr val="450000"/>
                </a:solidFill>
                <a:latin typeface="FreeSerifItalic-Identity-H"/>
              </a:rPr>
            </a:br>
            <a:r>
              <a:rPr lang="es-MX" sz="1600" b="0" i="1" u="none" strike="noStrike" baseline="0" dirty="0" smtClean="0">
                <a:solidFill>
                  <a:srgbClr val="000000"/>
                </a:solidFill>
                <a:latin typeface="FreeSerifItalic-Identity-H"/>
              </a:rPr>
              <a:t>y </a:t>
            </a:r>
            <a:r>
              <a:rPr lang="es-MX" sz="1600" b="0" i="1" u="none" strike="noStrike" baseline="0" dirty="0" smtClean="0">
                <a:solidFill>
                  <a:srgbClr val="450000"/>
                </a:solidFill>
                <a:latin typeface="FreeSerifItalic-Identity-H"/>
              </a:rPr>
              <a:t>Alemania </a:t>
            </a:r>
            <a:r>
              <a:rPr lang="es-MX" sz="1600" b="0" i="1" u="none" strike="noStrike" baseline="0" dirty="0" err="1" smtClean="0">
                <a:solidFill>
                  <a:srgbClr val="450000"/>
                </a:solidFill>
                <a:latin typeface="FreeSerifItalic-Identity-H"/>
              </a:rPr>
              <a:t>Oriental</a:t>
            </a:r>
            <a:r>
              <a:rPr lang="es-MX" sz="1600" b="0" i="1" u="none" strike="noStrike" baseline="0" dirty="0" err="1" smtClean="0">
                <a:solidFill>
                  <a:srgbClr val="000000"/>
                </a:solidFill>
                <a:latin typeface="FreeSerifItalic-Identity-H"/>
              </a:rPr>
              <a:t>,y</a:t>
            </a:r>
            <a:r>
              <a:rPr lang="es-MX" sz="1600" b="0" i="1" u="none" strike="noStrike" baseline="0" dirty="0" smtClean="0">
                <a:solidFill>
                  <a:srgbClr val="000000"/>
                </a:solidFill>
                <a:latin typeface="FreeSerifItalic-Identity-H"/>
              </a:rPr>
              <a:t> </a:t>
            </a:r>
            <a:r>
              <a:rPr lang="es-MX" sz="1600" b="0" i="1" u="none" strike="noStrike" baseline="0" dirty="0" smtClean="0">
                <a:solidFill>
                  <a:srgbClr val="450000"/>
                </a:solidFill>
                <a:latin typeface="FreeSerifItalic-Identity-H"/>
              </a:rPr>
              <a:t>Berlín Occidental </a:t>
            </a:r>
            <a:r>
              <a:rPr lang="es-MX" sz="1600" b="0" i="1" u="none" strike="noStrike" baseline="0" dirty="0" smtClean="0">
                <a:solidFill>
                  <a:srgbClr val="000000"/>
                </a:solidFill>
                <a:latin typeface="FreeSerifItalic-Identity-H"/>
              </a:rPr>
              <a:t>en amarillo.</a:t>
            </a:r>
            <a:endParaRPr lang="es-MX" sz="1600" dirty="0"/>
          </a:p>
        </p:txBody>
      </p:sp>
      <p:pic>
        <p:nvPicPr>
          <p:cNvPr id="7" name="Imagen 6"/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204387" y="812407"/>
            <a:ext cx="3341370" cy="183261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4387" y="2848212"/>
            <a:ext cx="3341370" cy="1879521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578" y="801307"/>
            <a:ext cx="3599797" cy="3926426"/>
          </a:xfrm>
          <a:prstGeom prst="rect">
            <a:avLst/>
          </a:prstGeom>
        </p:spPr>
      </p:pic>
      <p:sp>
        <p:nvSpPr>
          <p:cNvPr id="11" name="CuadroTexto 10"/>
          <p:cNvSpPr txBox="1"/>
          <p:nvPr/>
        </p:nvSpPr>
        <p:spPr>
          <a:xfrm>
            <a:off x="8106689" y="2601474"/>
            <a:ext cx="354045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300" b="1" dirty="0" smtClean="0"/>
              <a:t>El Muro de Berlín </a:t>
            </a:r>
            <a:r>
              <a:rPr lang="es-MX" sz="1300" b="1" i="1" dirty="0" smtClean="0"/>
              <a:t>cae</a:t>
            </a:r>
            <a:r>
              <a:rPr lang="es-MX" sz="1300" b="1" dirty="0" smtClean="0"/>
              <a:t> el 9 de noviembre de 1989</a:t>
            </a:r>
            <a:endParaRPr lang="es-MX" sz="1300" b="1" dirty="0"/>
          </a:p>
        </p:txBody>
      </p:sp>
    </p:spTree>
    <p:extLst>
      <p:ext uri="{BB962C8B-B14F-4D97-AF65-F5344CB8AC3E}">
        <p14:creationId xmlns:p14="http://schemas.microsoft.com/office/powerpoint/2010/main" val="196335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577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292" y="84931"/>
            <a:ext cx="4728256" cy="3546192"/>
          </a:xfrm>
          <a:prstGeom prst="rect">
            <a:avLst/>
          </a:prstGeom>
        </p:spPr>
      </p:pic>
      <p:pic>
        <p:nvPicPr>
          <p:cNvPr id="4100" name="Picture 4" descr="http://proyectoafri.es/hffia/testshfia2bach/hegel/menu_p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4548" y="3631123"/>
            <a:ext cx="4728482" cy="317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4774" y="84931"/>
            <a:ext cx="4728256" cy="3546192"/>
          </a:xfrm>
          <a:prstGeom prst="rect">
            <a:avLst/>
          </a:prstGeom>
        </p:spPr>
      </p:pic>
      <p:pic>
        <p:nvPicPr>
          <p:cNvPr id="4102" name="Picture 6" descr="https://loogic.com/wp-content/uploads/2012/09/berlin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6134" y="84931"/>
            <a:ext cx="23622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http://ichef.bbci.co.uk/news/ws/624/amz/worldservice/live/assets/images/2016/02/14/160214173825_alemania_economia_eurozona_624x415_getty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6065" y="3628572"/>
            <a:ext cx="4738349" cy="3180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7374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upload.wikimedia.org/wikipedia/commons/thumb/a/a8/Coat_of_arms_Berlin_1839.png/800px-Coat_of_arms_Berlin_1839.png"/>
          <p:cNvPicPr preferRelativeResize="0"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0" y="381000"/>
            <a:ext cx="2199132" cy="26296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http://www.ciscolive.com/emea/wp-content/uploads/home-2017-berlin-960x45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118" y="206832"/>
            <a:ext cx="9144000" cy="403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://c.bpstatic.com/city/01/00/1/big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571" y="4238171"/>
            <a:ext cx="4451546" cy="242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telegraph.co.uk/content/dam/Travel/Destinations/Europe/Germany/Berlin/Berlin%20cathedral-xlarge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900" y="4238171"/>
            <a:ext cx="3630218" cy="24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s://cache-graphicslib.viator.com/graphicslib/thumbs360x240/3080/SITours/berlin-city-hop-on-hop-off-tour-in-berlin-104828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102" y="4238172"/>
            <a:ext cx="3628798" cy="24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412615" y="3010695"/>
            <a:ext cx="1879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" sz="5400" b="1" cap="none" spc="0" dirty="0" err="1" smtClean="0">
                <a:ln w="6600">
                  <a:solidFill>
                    <a:srgbClr val="C00000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Berlin</a:t>
            </a:r>
            <a:endParaRPr lang="es-ES" sz="5400" b="1" cap="none" spc="0" dirty="0">
              <a:ln w="6600">
                <a:solidFill>
                  <a:srgbClr val="C00000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accent2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14822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Resultado de imagen para historia de berlí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354" y="134873"/>
            <a:ext cx="1743075" cy="261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sultado de imagen para historia de berlí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5429" y="134872"/>
            <a:ext cx="3993761" cy="261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agenciasinc.es/var/ezwebin_site/storage/images/en-exclusiva/embargos/muro-de-berlin-25-anos-tras-su-caida/3419616-2-esl-MX/Muro-de-Berlin-25-anos-tras-su-caida_image990_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657" y="2787534"/>
            <a:ext cx="4920343" cy="4070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upload.wikimedia.org/wikipedia/commons/thumb/1/1e/Kl%C3%B6denplan-Berlin-K%C3%B6lln-Anfang-13tes-Jahrhundert.jpg/300px-Kl%C3%B6denplan-Berlin-K%C3%B6lln-Anfang-13tes-Jahrhundert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90" y="134872"/>
            <a:ext cx="3367994" cy="336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216354" y="3807104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b="0" i="0" dirty="0" smtClean="0">
                <a:effectLst/>
                <a:latin typeface="Arial" panose="020B0604020202020204" pitchFamily="34" charset="0"/>
              </a:rPr>
              <a:t>La </a:t>
            </a:r>
            <a:r>
              <a:rPr lang="es-MX" b="1" i="0" dirty="0" smtClean="0">
                <a:effectLst/>
                <a:latin typeface="Arial" panose="020B0604020202020204" pitchFamily="34" charset="0"/>
              </a:rPr>
              <a:t>historia de Berlín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, se inicia con la unión de dos pueblos fundados alrededor de los </a:t>
            </a:r>
            <a:r>
              <a:rPr lang="es-MX" b="0" i="0" u="none" strike="noStrike" dirty="0" smtClean="0">
                <a:effectLst/>
                <a:latin typeface="Arial" panose="020B0604020202020204" pitchFamily="34" charset="0"/>
                <a:hlinkClick r:id="rId6" tooltip="Años 1200"/>
              </a:rPr>
              <a:t>años 1200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, </a:t>
            </a:r>
            <a:r>
              <a:rPr lang="es-MX" b="0" i="0" u="none" strike="noStrike" dirty="0" smtClean="0">
                <a:effectLst/>
                <a:latin typeface="Arial" panose="020B0604020202020204" pitchFamily="34" charset="0"/>
                <a:hlinkClick r:id="rId7" tooltip="Berlín"/>
              </a:rPr>
              <a:t>Berlín</a:t>
            </a:r>
            <a:r>
              <a:rPr lang="es-MX" b="0" i="0" u="none" strike="noStrike" dirty="0" smtClean="0">
                <a:effectLst/>
                <a:latin typeface="Arial" panose="020B0604020202020204" pitchFamily="34" charset="0"/>
              </a:rPr>
              <a:t> 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y </a:t>
            </a:r>
            <a:r>
              <a:rPr lang="es-MX" b="0" i="1" u="none" strike="noStrike" dirty="0" err="1" smtClean="0">
                <a:effectLst/>
                <a:latin typeface="Arial" panose="020B0604020202020204" pitchFamily="34" charset="0"/>
                <a:hlinkClick r:id="rId8" tooltip="Cölln (aún no redactado)"/>
              </a:rPr>
              <a:t>Cölln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 (en la actual </a:t>
            </a:r>
            <a:r>
              <a:rPr lang="es-MX" b="0" i="0" u="none" strike="noStrike" dirty="0" smtClean="0">
                <a:effectLst/>
                <a:latin typeface="Arial" panose="020B0604020202020204" pitchFamily="34" charset="0"/>
                <a:hlinkClick r:id="rId9" tooltip="Isla de los museos"/>
              </a:rPr>
              <a:t>isla de los museos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), que se unen en </a:t>
            </a:r>
            <a:r>
              <a:rPr lang="es-MX" b="0" i="0" u="none" strike="noStrike" dirty="0" smtClean="0">
                <a:effectLst/>
                <a:latin typeface="Arial" panose="020B0604020202020204" pitchFamily="34" charset="0"/>
                <a:hlinkClick r:id="rId10" tooltip="1307"/>
              </a:rPr>
              <a:t>1307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 en una ciudad que guarda el nombre de </a:t>
            </a:r>
            <a:r>
              <a:rPr lang="es-MX" b="0" i="1" dirty="0" smtClean="0">
                <a:effectLst/>
                <a:latin typeface="Arial" panose="020B0604020202020204" pitchFamily="34" charset="0"/>
              </a:rPr>
              <a:t>Berlín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.</a:t>
            </a:r>
          </a:p>
          <a:p>
            <a:r>
              <a:rPr lang="es-MX" b="0" i="0" dirty="0" smtClean="0">
                <a:effectLst/>
                <a:latin typeface="Arial" panose="020B0604020202020204" pitchFamily="34" charset="0"/>
              </a:rPr>
              <a:t>En </a:t>
            </a:r>
            <a:r>
              <a:rPr lang="es-MX" b="0" i="0" u="none" strike="noStrike" dirty="0" smtClean="0">
                <a:effectLst/>
                <a:latin typeface="Arial" panose="020B0604020202020204" pitchFamily="34" charset="0"/>
                <a:hlinkClick r:id="rId11" tooltip="1415"/>
              </a:rPr>
              <a:t>1415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 la ciudad es elegida capital del </a:t>
            </a:r>
            <a:r>
              <a:rPr lang="es-MX" b="0" i="0" u="none" strike="noStrike" dirty="0" smtClean="0">
                <a:effectLst/>
                <a:latin typeface="Arial" panose="020B0604020202020204" pitchFamily="34" charset="0"/>
                <a:hlinkClick r:id="rId12" tooltip="Margraviato de Brandeburgo"/>
              </a:rPr>
              <a:t>Margraviato de Brandeburgo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, a la sazón un estado que formaba parte del </a:t>
            </a:r>
            <a:r>
              <a:rPr lang="es-MX" b="0" i="0" u="none" strike="noStrike" dirty="0" smtClean="0">
                <a:effectLst/>
                <a:latin typeface="Arial" panose="020B0604020202020204" pitchFamily="34" charset="0"/>
                <a:hlinkClick r:id="rId13" tooltip="Sacro Imperio Romano Germánico"/>
              </a:rPr>
              <a:t>Sacro Imperio Romano Germánico</a:t>
            </a:r>
            <a:r>
              <a:rPr lang="es-MX" b="0" i="0" dirty="0" smtClean="0">
                <a:effectLst/>
                <a:latin typeface="Arial" panose="020B0604020202020204" pitchFamily="34" charset="0"/>
              </a:rPr>
              <a:t>.</a:t>
            </a:r>
            <a:endParaRPr lang="es-MX" b="0" i="0" dirty="0"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00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075" y="0"/>
            <a:ext cx="4349586" cy="6858000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5839913" y="2972584"/>
            <a:ext cx="623760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600" b="0" i="1" u="none" strike="noStrike" baseline="0" dirty="0" smtClean="0">
                <a:latin typeface="FreeSerifItalic-Identity-H"/>
              </a:rPr>
              <a:t>Martín Lutero (1483-1546)</a:t>
            </a:r>
          </a:p>
          <a:p>
            <a:r>
              <a:rPr lang="es-MX" sz="3600" b="0" i="1" u="none" strike="noStrike" baseline="0" dirty="0" smtClean="0">
                <a:latin typeface="FreeSerifItalic-Identity-H"/>
              </a:rPr>
              <a:t>inició la Reforma Protestante.</a:t>
            </a:r>
            <a:endParaRPr lang="es-MX" sz="3600" dirty="0"/>
          </a:p>
        </p:txBody>
      </p:sp>
    </p:spTree>
    <p:extLst>
      <p:ext uri="{BB962C8B-B14F-4D97-AF65-F5344CB8AC3E}">
        <p14:creationId xmlns:p14="http://schemas.microsoft.com/office/powerpoint/2010/main" val="206451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thumb/6/63/Charles_Meynier_-_Napoleon_in_Berlin.png/1024px-Charles_Meynier_-_Napoleon_in_Berli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0"/>
            <a:ext cx="9144000" cy="63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708401" y="6413500"/>
            <a:ext cx="6759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Dutch801 Rm BT" panose="02020603060505020304" pitchFamily="18" charset="0"/>
              </a:rPr>
              <a:t>Napoleons Einzug durch </a:t>
            </a:r>
            <a:r>
              <a:rPr lang="de-DE" i="1" dirty="0">
                <a:solidFill>
                  <a:srgbClr val="FF0000"/>
                </a:solidFill>
                <a:latin typeface="Dutch801 Rm BT" panose="02020603060505020304" pitchFamily="18" charset="0"/>
              </a:rPr>
              <a:t>das Brandenburger Tor</a:t>
            </a:r>
            <a:r>
              <a:rPr lang="de-DE" i="1" dirty="0">
                <a:latin typeface="Dutch801 Rm BT" panose="02020603060505020304" pitchFamily="18" charset="0"/>
              </a:rPr>
              <a:t> </a:t>
            </a:r>
            <a:r>
              <a:rPr lang="de-DE" b="1" i="1" dirty="0">
                <a:solidFill>
                  <a:srgbClr val="FF9900"/>
                </a:solidFill>
                <a:latin typeface="Dutch801 Rm BT" panose="02020603060505020304" pitchFamily="18" charset="0"/>
              </a:rPr>
              <a:t>am 27. Oktober 1806</a:t>
            </a:r>
          </a:p>
        </p:txBody>
      </p:sp>
      <p:pic>
        <p:nvPicPr>
          <p:cNvPr id="1028" name="Picture 4" descr="Resultado de imagen para bandera de aleman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8002" y="6383854"/>
            <a:ext cx="428625" cy="42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9122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211" y="726250"/>
            <a:ext cx="4886092" cy="3373500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7411" y="2680152"/>
            <a:ext cx="4886092" cy="3616781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866211" y="4774978"/>
            <a:ext cx="488609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sz="2800" b="1" i="0" u="none" strike="noStrike" baseline="0" dirty="0" smtClean="0">
                <a:latin typeface="FreeSerifBold"/>
              </a:rPr>
              <a:t>Confederación Germánica (1815-1866)</a:t>
            </a:r>
            <a:endParaRPr lang="es-MX" sz="2800" dirty="0"/>
          </a:p>
        </p:txBody>
      </p:sp>
      <p:sp>
        <p:nvSpPr>
          <p:cNvPr id="6" name="Rectángulo 5"/>
          <p:cNvSpPr/>
          <p:nvPr/>
        </p:nvSpPr>
        <p:spPr>
          <a:xfrm>
            <a:off x="7268318" y="1023648"/>
            <a:ext cx="3760966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i="0" u="none" strike="noStrike" baseline="0" dirty="0" smtClean="0">
                <a:latin typeface="FreeSerifBold"/>
              </a:rPr>
              <a:t>Unificación </a:t>
            </a:r>
            <a:r>
              <a:rPr lang="es-MX" sz="2800" b="1" dirty="0">
                <a:latin typeface="FreeSerifBold"/>
              </a:rPr>
              <a:t>alemana </a:t>
            </a:r>
            <a:endParaRPr lang="es-MX" sz="2800" b="1" dirty="0" smtClean="0">
              <a:latin typeface="FreeSerifBold"/>
            </a:endParaRPr>
          </a:p>
          <a:p>
            <a:pPr algn="ctr"/>
            <a:r>
              <a:rPr lang="es-MX" sz="2800" b="1" dirty="0" smtClean="0">
                <a:latin typeface="FreeSerifBold"/>
              </a:rPr>
              <a:t>(1871)</a:t>
            </a:r>
            <a:endParaRPr lang="es-MX" sz="2800" b="1" dirty="0">
              <a:latin typeface="FreeSerifBold"/>
            </a:endParaRPr>
          </a:p>
        </p:txBody>
      </p:sp>
    </p:spTree>
    <p:extLst>
      <p:ext uri="{BB962C8B-B14F-4D97-AF65-F5344CB8AC3E}">
        <p14:creationId xmlns:p14="http://schemas.microsoft.com/office/powerpoint/2010/main" val="30437322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162" y="251364"/>
            <a:ext cx="3066376" cy="374006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24560" t="16616" r="39789" b="19494"/>
          <a:stretch/>
        </p:blipFill>
        <p:spPr>
          <a:xfrm>
            <a:off x="7097486" y="1151250"/>
            <a:ext cx="4638675" cy="46736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7936730" y="206128"/>
            <a:ext cx="31983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1" i="0" u="none" strike="noStrike" baseline="0" dirty="0" smtClean="0">
                <a:latin typeface="FreeSerifBold"/>
              </a:rPr>
              <a:t>El Imperio alemán (II Reich)</a:t>
            </a:r>
            <a:endParaRPr lang="es-MX" dirty="0"/>
          </a:p>
        </p:txBody>
      </p:sp>
      <p:sp>
        <p:nvSpPr>
          <p:cNvPr id="6" name="Rectángulo 5"/>
          <p:cNvSpPr/>
          <p:nvPr/>
        </p:nvSpPr>
        <p:spPr>
          <a:xfrm>
            <a:off x="6682352" y="6023963"/>
            <a:ext cx="512649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MX" sz="1600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El Imperio alemán se funda el </a:t>
            </a:r>
            <a:r>
              <a:rPr lang="es-MX" sz="1600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18 de enero </a:t>
            </a:r>
            <a:r>
              <a:rPr lang="es-MX" sz="1600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de </a:t>
            </a:r>
            <a:r>
              <a:rPr lang="es-MX" sz="1600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1871 </a:t>
            </a:r>
            <a:r>
              <a:rPr lang="es-MX" sz="1600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tras la victoria de Prusia en la </a:t>
            </a:r>
            <a:r>
              <a:rPr lang="es-MX" sz="1600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Guerra franco-prusiana</a:t>
            </a:r>
            <a:r>
              <a:rPr lang="es-MX" sz="1600" dirty="0">
                <a:solidFill>
                  <a:srgbClr val="000000"/>
                </a:solidFill>
                <a:latin typeface="FreeSerif-Identity-H"/>
              </a:rPr>
              <a:t>.</a:t>
            </a:r>
            <a:endParaRPr lang="es-MX" sz="1600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8606" y="1938648"/>
            <a:ext cx="3290991" cy="3856179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4149202" y="6131684"/>
            <a:ext cx="20697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0" i="1" u="none" strike="noStrike" baseline="0" dirty="0" smtClean="0">
                <a:solidFill>
                  <a:srgbClr val="450000"/>
                </a:solidFill>
                <a:latin typeface="FreeSerifItalic-Identity-H"/>
              </a:rPr>
              <a:t>Otto von Bismarck</a:t>
            </a:r>
            <a:endParaRPr lang="es-MX" dirty="0"/>
          </a:p>
        </p:txBody>
      </p:sp>
      <p:sp>
        <p:nvSpPr>
          <p:cNvPr id="9" name="Rectángulo 8"/>
          <p:cNvSpPr/>
          <p:nvPr/>
        </p:nvSpPr>
        <p:spPr>
          <a:xfrm>
            <a:off x="422169" y="4158734"/>
            <a:ext cx="23519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i="1" dirty="0">
                <a:solidFill>
                  <a:srgbClr val="450000"/>
                </a:solidFill>
                <a:latin typeface="FreeSerifItalic-Identity-H"/>
              </a:rPr>
              <a:t>Federico II el Grande</a:t>
            </a:r>
          </a:p>
        </p:txBody>
      </p:sp>
    </p:spTree>
    <p:extLst>
      <p:ext uri="{BB962C8B-B14F-4D97-AF65-F5344CB8AC3E}">
        <p14:creationId xmlns:p14="http://schemas.microsoft.com/office/powerpoint/2010/main" val="1730401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097" y="329238"/>
            <a:ext cx="4886092" cy="5473828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6125029" y="5913735"/>
            <a:ext cx="544285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MX" b="1" i="1" u="none" strike="noStrike" baseline="0" dirty="0" smtClean="0">
                <a:latin typeface="FreeSerifItalic-Identity-H"/>
              </a:rPr>
              <a:t>Sello de Correos de 20.000 millones de marcos </a:t>
            </a:r>
          </a:p>
          <a:p>
            <a:pPr algn="ctr"/>
            <a:r>
              <a:rPr lang="es-MX" b="1" i="1" u="none" strike="noStrike" baseline="0" dirty="0" smtClean="0">
                <a:latin typeface="FreeSerifItalic-Identity-H"/>
              </a:rPr>
              <a:t>(señal de inflación galopante).</a:t>
            </a:r>
            <a:endParaRPr lang="es-MX" b="1" dirty="0"/>
          </a:p>
        </p:txBody>
      </p:sp>
      <p:sp>
        <p:nvSpPr>
          <p:cNvPr id="4" name="Rectángulo 3"/>
          <p:cNvSpPr/>
          <p:nvPr/>
        </p:nvSpPr>
        <p:spPr>
          <a:xfrm>
            <a:off x="183813" y="242154"/>
            <a:ext cx="5317101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sz="3200" b="1" i="0" u="none" strike="noStrike" baseline="0" dirty="0" smtClean="0">
                <a:solidFill>
                  <a:srgbClr val="450000"/>
                </a:solidFill>
                <a:latin typeface="FreeSerif-Identity-H"/>
              </a:rPr>
              <a:t>República de Weimar </a:t>
            </a:r>
            <a:r>
              <a:rPr lang="es-MX" sz="3200" b="1" i="0" u="none" strike="noStrike" baseline="0" dirty="0" smtClean="0">
                <a:solidFill>
                  <a:srgbClr val="000000"/>
                </a:solidFill>
                <a:latin typeface="FreeSerif-Identity-H"/>
              </a:rPr>
              <a:t> </a:t>
            </a:r>
          </a:p>
          <a:p>
            <a:pPr algn="r"/>
            <a:r>
              <a:rPr lang="es-MX" sz="3200" b="1" dirty="0"/>
              <a:t>(</a:t>
            </a:r>
            <a:r>
              <a:rPr lang="es-MX" sz="3200" b="1" dirty="0" smtClean="0"/>
              <a:t>1919- 1933</a:t>
            </a:r>
            <a:r>
              <a:rPr lang="es-MX" sz="3200" b="1" dirty="0"/>
              <a:t>)</a:t>
            </a:r>
            <a:endParaRPr lang="es-MX" sz="3200" dirty="0"/>
          </a:p>
        </p:txBody>
      </p:sp>
      <p:pic>
        <p:nvPicPr>
          <p:cNvPr id="2050" name="Picture 2" descr="Resultado de imagen para República de Weima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235" y="887869"/>
            <a:ext cx="2514600" cy="181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aquellahistoria.files.wordpress.com/2013/02/weimarrepublica8ne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635" y="2869682"/>
            <a:ext cx="5864637" cy="3501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40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783" y="1054837"/>
            <a:ext cx="4886092" cy="437095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294640" y="5871420"/>
            <a:ext cx="46388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0" i="1" u="none" strike="noStrike" baseline="0" dirty="0" smtClean="0">
                <a:latin typeface="FreeSerifItalic-Identity-H"/>
              </a:rPr>
              <a:t>Mapa de Alemania el 31 de agosto de 1939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949822" y="247247"/>
            <a:ext cx="48750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3200" b="1" i="0" u="none" strike="noStrike" baseline="0" dirty="0" smtClean="0">
                <a:solidFill>
                  <a:srgbClr val="FF0000"/>
                </a:solidFill>
                <a:latin typeface="FreeSerifBold"/>
              </a:rPr>
              <a:t>Alemania nazi (III Reich)</a:t>
            </a:r>
            <a:endParaRPr lang="es-MX" sz="3200" dirty="0">
              <a:solidFill>
                <a:srgbClr val="FF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629" y="1054837"/>
            <a:ext cx="5573485" cy="3401049"/>
          </a:xfrm>
          <a:prstGeom prst="rect">
            <a:avLst/>
          </a:prstGeom>
        </p:spPr>
      </p:pic>
      <p:pic>
        <p:nvPicPr>
          <p:cNvPr id="1028" name="Picture 4" descr="Resultado de imagen para alemania nazi fotos a colo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29" y="4684599"/>
            <a:ext cx="5573485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7112000" y="247247"/>
            <a:ext cx="4513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El Tercer Reich fue el de la Alemania nazi. </a:t>
            </a:r>
          </a:p>
          <a:p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Duró doce años, desde </a:t>
            </a:r>
            <a:r>
              <a:rPr lang="es-MX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1933 </a:t>
            </a:r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hasta </a:t>
            </a:r>
            <a:r>
              <a:rPr lang="es-MX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1945</a:t>
            </a:r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83439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32263" t="19792" r="33044" b="4613"/>
          <a:stretch/>
        </p:blipFill>
        <p:spPr>
          <a:xfrm>
            <a:off x="595086" y="841828"/>
            <a:ext cx="4513942" cy="5529943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1408921" y="6364513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b="0" i="1" u="none" strike="noStrike" baseline="0" dirty="0" smtClean="0">
                <a:latin typeface="FreeSerifItalic-Identity-H"/>
              </a:rPr>
              <a:t>Zonas de ocupación</a:t>
            </a:r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298045" y="218144"/>
            <a:ext cx="563647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sz="2800" b="1" i="0" u="none" strike="noStrike" baseline="0" dirty="0" smtClean="0">
                <a:solidFill>
                  <a:srgbClr val="C00000"/>
                </a:solidFill>
                <a:latin typeface="FreeSerifBold"/>
              </a:rPr>
              <a:t>Alemania durante la Guerra Fría</a:t>
            </a:r>
            <a:endParaRPr lang="es-MX" sz="2800" dirty="0">
              <a:solidFill>
                <a:srgbClr val="C00000"/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6701" y="3603170"/>
            <a:ext cx="2486025" cy="183832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268" y="3603171"/>
            <a:ext cx="2486025" cy="183832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5922863" y="562584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En la </a:t>
            </a:r>
            <a:r>
              <a:rPr lang="es-MX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conferencia de Potsdam </a:t>
            </a:r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realizada en agosto de</a:t>
            </a:r>
          </a:p>
          <a:p>
            <a:r>
              <a:rPr lang="es-MX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1945</a:t>
            </a:r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, poco después de la </a:t>
            </a:r>
            <a:r>
              <a:rPr lang="es-MX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rendición incondicional de la</a:t>
            </a:r>
          </a:p>
          <a:p>
            <a:r>
              <a:rPr lang="es-MX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Alemania Nazi </a:t>
            </a:r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el </a:t>
            </a:r>
            <a:r>
              <a:rPr lang="es-MX" b="0" i="0" u="none" strike="noStrike" baseline="0" dirty="0" smtClean="0">
                <a:solidFill>
                  <a:srgbClr val="450000"/>
                </a:solidFill>
                <a:latin typeface="FreeSerif-Identity-H"/>
              </a:rPr>
              <a:t>8 de mayo </a:t>
            </a:r>
            <a:r>
              <a:rPr lang="es-MX" b="0" i="0" u="none" strike="noStrike" baseline="0" dirty="0" smtClean="0">
                <a:solidFill>
                  <a:srgbClr val="000000"/>
                </a:solidFill>
                <a:latin typeface="FreeSerif-Identity-H"/>
              </a:rPr>
              <a:t>de 1945,</a:t>
            </a:r>
            <a:endParaRPr lang="es-MX" dirty="0"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857" y="408987"/>
            <a:ext cx="5192436" cy="2879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41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96</TotalTime>
  <Words>230</Words>
  <Application>Microsoft Office PowerPoint</Application>
  <PresentationFormat>Panorámica</PresentationFormat>
  <Paragraphs>36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Dutch801 Rm BT</vt:lpstr>
      <vt:lpstr>FreeSerifBold</vt:lpstr>
      <vt:lpstr>FreeSerif-Identity-H</vt:lpstr>
      <vt:lpstr>FreeSerifItalic-Identity-H</vt:lpstr>
      <vt:lpstr>Celestial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Jesus Islas</dc:creator>
  <cp:lastModifiedBy>douxmerce@gmail.com</cp:lastModifiedBy>
  <cp:revision>13</cp:revision>
  <dcterms:created xsi:type="dcterms:W3CDTF">2016-07-22T06:47:05Z</dcterms:created>
  <dcterms:modified xsi:type="dcterms:W3CDTF">2016-07-25T13:15:06Z</dcterms:modified>
</cp:coreProperties>
</file>